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9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EC41F-B274-4634-8CD2-9D4AFC78D879}" type="datetimeFigureOut">
              <a:rPr lang="ru-RU" smtClean="0"/>
              <a:pPr/>
              <a:t>15.06.2020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1A530-140C-4859-91F5-37BB627B7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21.xml"/><Relationship Id="rId18" Type="http://schemas.openxmlformats.org/officeDocument/2006/relationships/slide" Target="slide22.xml"/><Relationship Id="rId26" Type="http://schemas.openxmlformats.org/officeDocument/2006/relationships/slide" Target="slide8.xml"/><Relationship Id="rId3" Type="http://schemas.openxmlformats.org/officeDocument/2006/relationships/slide" Target="slide9.xml"/><Relationship Id="rId21" Type="http://schemas.openxmlformats.org/officeDocument/2006/relationships/slide" Target="slide7.xml"/><Relationship Id="rId7" Type="http://schemas.openxmlformats.org/officeDocument/2006/relationships/slide" Target="slide5.xml"/><Relationship Id="rId12" Type="http://schemas.openxmlformats.org/officeDocument/2006/relationships/slide" Target="slide26.xml"/><Relationship Id="rId17" Type="http://schemas.openxmlformats.org/officeDocument/2006/relationships/slide" Target="slide27.xml"/><Relationship Id="rId25" Type="http://schemas.openxmlformats.org/officeDocument/2006/relationships/slide" Target="slide13.xml"/><Relationship Id="rId2" Type="http://schemas.openxmlformats.org/officeDocument/2006/relationships/slide" Target="slide4.xml"/><Relationship Id="rId16" Type="http://schemas.openxmlformats.org/officeDocument/2006/relationships/slide" Target="slide6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25.xml"/><Relationship Id="rId24" Type="http://schemas.openxmlformats.org/officeDocument/2006/relationships/slide" Target="slide18.xml"/><Relationship Id="rId5" Type="http://schemas.openxmlformats.org/officeDocument/2006/relationships/slide" Target="slide19.xml"/><Relationship Id="rId15" Type="http://schemas.openxmlformats.org/officeDocument/2006/relationships/slide" Target="slide11.xml"/><Relationship Id="rId23" Type="http://schemas.openxmlformats.org/officeDocument/2006/relationships/slide" Target="slide23.xml"/><Relationship Id="rId10" Type="http://schemas.openxmlformats.org/officeDocument/2006/relationships/slide" Target="slide20.xml"/><Relationship Id="rId19" Type="http://schemas.openxmlformats.org/officeDocument/2006/relationships/slide" Target="slide17.xml"/><Relationship Id="rId4" Type="http://schemas.openxmlformats.org/officeDocument/2006/relationships/slide" Target="slide14.xml"/><Relationship Id="rId9" Type="http://schemas.openxmlformats.org/officeDocument/2006/relationships/slide" Target="slide15.xml"/><Relationship Id="rId14" Type="http://schemas.openxmlformats.org/officeDocument/2006/relationships/slide" Target="slide16.xml"/><Relationship Id="rId22" Type="http://schemas.openxmlformats.org/officeDocument/2006/relationships/slide" Target="slide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3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807478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Интеллектуально-познавательная игра</a:t>
            </a:r>
            <a:br>
              <a:rPr lang="ru-RU" sz="2800" i="1" dirty="0" smtClean="0"/>
            </a:br>
            <a:r>
              <a:rPr lang="ru-RU" sz="2800" i="1" dirty="0" smtClean="0"/>
              <a:t>для учащихся 5-7 классов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3643314"/>
            <a:ext cx="6557986" cy="221457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Игра разработана: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Казначеевой</a:t>
            </a:r>
            <a:r>
              <a:rPr lang="ru-RU" b="1" dirty="0" smtClean="0">
                <a:solidFill>
                  <a:schemeClr val="tx1"/>
                </a:solidFill>
              </a:rPr>
              <a:t> Зинаидой Анатольевной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учителем химии и биологии СОШ </a:t>
            </a:r>
            <a:r>
              <a:rPr lang="ru-RU" dirty="0" err="1" smtClean="0">
                <a:solidFill>
                  <a:schemeClr val="tx1"/>
                </a:solidFill>
              </a:rPr>
              <a:t>д.Болотня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Клетнянского</a:t>
            </a:r>
            <a:r>
              <a:rPr lang="ru-RU" dirty="0" smtClean="0">
                <a:solidFill>
                  <a:schemeClr val="tx1"/>
                </a:solidFill>
              </a:rPr>
              <a:t> района,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в рамках областного конкурса средств наглядной агитации и пропаганды по защите Брянского леса в 2020 году.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428736"/>
            <a:ext cx="68580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Знаете ли вы лес?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712968" cy="266429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dirty="0" smtClean="0">
                <a:latin typeface="Century Schoolbook" pitchFamily="18" charset="0"/>
              </a:rPr>
              <a:t>      </a:t>
            </a:r>
            <a:r>
              <a:rPr lang="ru-RU" b="1" dirty="0" smtClean="0">
                <a:latin typeface="Century Schoolbook" pitchFamily="18" charset="0"/>
              </a:rPr>
              <a:t>Самое </a:t>
            </a:r>
            <a:r>
              <a:rPr lang="ru-RU" b="1" dirty="0">
                <a:latin typeface="Century Schoolbook" pitchFamily="18" charset="0"/>
              </a:rPr>
              <a:t>крупное парнокопытное животное наших лесов. Занесено в Красную книгу России и Красную книгу Международного союза охраны природы</a:t>
            </a:r>
            <a:r>
              <a:rPr lang="ru-RU" dirty="0">
                <a:latin typeface="Century Schoolbook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5517232"/>
            <a:ext cx="18485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Century Schoolbook" pitchFamily="18" charset="0"/>
              </a:rPr>
              <a:t>(Зубр)</a:t>
            </a:r>
            <a:endParaRPr lang="ru-RU" sz="4000" b="1" i="1" dirty="0">
              <a:latin typeface="Century Schoolbook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4162"/>
          </a:xfrm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«Лесные жители»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20 баллов </a:t>
            </a:r>
            <a:endParaRPr lang="ru-RU" sz="3600" b="1" dirty="0">
              <a:latin typeface="Century Schoolbook" pitchFamily="18" charset="0"/>
            </a:endParaRPr>
          </a:p>
        </p:txBody>
      </p:sp>
      <p:pic>
        <p:nvPicPr>
          <p:cNvPr id="5" name="Рисунок 4" descr="зубр.jpg"/>
          <p:cNvPicPr>
            <a:picLocks noChangeAspect="1"/>
          </p:cNvPicPr>
          <p:nvPr/>
        </p:nvPicPr>
        <p:blipFill>
          <a:blip r:embed="rId3" cstate="print"/>
          <a:srcRect l="8332" t="6653" r="7393" b="6854"/>
          <a:stretch>
            <a:fillRect/>
          </a:stretch>
        </p:blipFill>
        <p:spPr>
          <a:xfrm>
            <a:off x="1835696" y="4080861"/>
            <a:ext cx="3888432" cy="2660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13967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000" dirty="0" smtClean="0">
                <a:latin typeface="Century Schoolbook" pitchFamily="18" charset="0"/>
              </a:rPr>
              <a:t>     </a:t>
            </a:r>
            <a:r>
              <a:rPr lang="ru-RU" sz="4000" b="1" dirty="0" smtClean="0">
                <a:latin typeface="Century Schoolbook" pitchFamily="18" charset="0"/>
              </a:rPr>
              <a:t>Самая </a:t>
            </a:r>
            <a:r>
              <a:rPr lang="ru-RU" sz="4000" b="1" dirty="0">
                <a:latin typeface="Century Schoolbook" pitchFamily="18" charset="0"/>
              </a:rPr>
              <a:t>прожорливая лесная птица.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3284984"/>
            <a:ext cx="29241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latin typeface="Century Schoolbook" pitchFamily="18" charset="0"/>
              </a:rPr>
              <a:t> (Кукушка)</a:t>
            </a:r>
            <a:endParaRPr lang="ru-RU" sz="4000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4162"/>
          </a:xfrm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«Лесные жители»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30 баллов </a:t>
            </a:r>
            <a:endParaRPr lang="ru-RU" sz="3600" b="1" dirty="0">
              <a:latin typeface="Century Schoolbook" pitchFamily="18" charset="0"/>
            </a:endParaRPr>
          </a:p>
        </p:txBody>
      </p:sp>
      <p:pic>
        <p:nvPicPr>
          <p:cNvPr id="22530" name="Picture 2" descr="https://avatars.mds.yandex.net/get-pdb/1926958/c44e040d-4733-4e92-9ef4-f1bb0e05711e/s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3227873"/>
            <a:ext cx="5040559" cy="33620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000" dirty="0" smtClean="0">
                <a:latin typeface="Century Schoolbook" pitchFamily="18" charset="0"/>
              </a:rPr>
              <a:t>        </a:t>
            </a:r>
            <a:r>
              <a:rPr lang="ru-RU" sz="4000" b="1" dirty="0" smtClean="0">
                <a:latin typeface="Century Schoolbook" pitchFamily="18" charset="0"/>
              </a:rPr>
              <a:t>Назовите </a:t>
            </a:r>
            <a:r>
              <a:rPr lang="ru-RU" sz="4000" b="1" dirty="0">
                <a:latin typeface="Century Schoolbook" pitchFamily="18" charset="0"/>
              </a:rPr>
              <a:t>самую маленькую птицу России, обитающую в наших лесах.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2160" y="3645024"/>
            <a:ext cx="25763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 smtClean="0">
                <a:latin typeface="Century Schoolbook" pitchFamily="18" charset="0"/>
              </a:rPr>
              <a:t>(Королек)</a:t>
            </a:r>
            <a:endParaRPr lang="ru-RU" sz="4000" i="1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4162"/>
          </a:xfrm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«Лесные жители»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40 баллов </a:t>
            </a:r>
            <a:endParaRPr lang="ru-RU" sz="3600" b="1" dirty="0">
              <a:latin typeface="Century Schoolbook" pitchFamily="18" charset="0"/>
            </a:endParaRPr>
          </a:p>
        </p:txBody>
      </p:sp>
      <p:pic>
        <p:nvPicPr>
          <p:cNvPr id="5" name="Рисунок 4" descr="королек 2.jpg"/>
          <p:cNvPicPr>
            <a:picLocks noChangeAspect="1"/>
          </p:cNvPicPr>
          <p:nvPr/>
        </p:nvPicPr>
        <p:blipFill>
          <a:blip r:embed="rId3" cstate="print"/>
          <a:srcRect l="14279" t="14196" r="6858" b="16318"/>
          <a:stretch>
            <a:fillRect/>
          </a:stretch>
        </p:blipFill>
        <p:spPr>
          <a:xfrm>
            <a:off x="735002" y="3573016"/>
            <a:ext cx="5205150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139675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000" b="1" dirty="0" smtClean="0">
                <a:latin typeface="Century Schoolbook" pitchFamily="18" charset="0"/>
              </a:rPr>
              <a:t>У </a:t>
            </a:r>
            <a:r>
              <a:rPr lang="ru-RU" sz="4000" b="1" dirty="0">
                <a:latin typeface="Century Schoolbook" pitchFamily="18" charset="0"/>
              </a:rPr>
              <a:t>какой птицы наших лесов самый  длинный </a:t>
            </a:r>
            <a:r>
              <a:rPr lang="ru-RU" sz="4000" b="1" dirty="0" smtClean="0">
                <a:latin typeface="Century Schoolbook" pitchFamily="18" charset="0"/>
              </a:rPr>
              <a:t>язык?</a:t>
            </a:r>
            <a:endParaRPr lang="ru-RU" sz="4000" b="1" dirty="0"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3861048"/>
            <a:ext cx="33843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4000" b="1" i="1" dirty="0" smtClean="0">
                <a:latin typeface="Century Schoolbook" pitchFamily="18" charset="0"/>
              </a:rPr>
              <a:t> У  дятла –</a:t>
            </a:r>
          </a:p>
          <a:p>
            <a:pPr lvl="0" algn="ctr">
              <a:buNone/>
            </a:pPr>
            <a:r>
              <a:rPr lang="ru-RU" sz="4000" b="1" i="1" dirty="0" smtClean="0">
                <a:latin typeface="Century Schoolbook" pitchFamily="18" charset="0"/>
              </a:rPr>
              <a:t> 15 см.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354162"/>
          </a:xfrm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«Лесные жители»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50 баллов </a:t>
            </a:r>
            <a:endParaRPr lang="ru-RU" sz="3600" b="1" dirty="0">
              <a:latin typeface="Century Schoolbook" pitchFamily="18" charset="0"/>
            </a:endParaRPr>
          </a:p>
        </p:txBody>
      </p:sp>
      <p:pic>
        <p:nvPicPr>
          <p:cNvPr id="6" name="Рисунок 5" descr="дятел 3.jpg"/>
          <p:cNvPicPr>
            <a:picLocks noChangeAspect="1"/>
          </p:cNvPicPr>
          <p:nvPr/>
        </p:nvPicPr>
        <p:blipFill>
          <a:blip r:embed="rId3" cstate="print"/>
          <a:srcRect l="9838" t="34250" r="17713" b="2751"/>
          <a:stretch>
            <a:fillRect/>
          </a:stretch>
        </p:blipFill>
        <p:spPr>
          <a:xfrm>
            <a:off x="107504" y="3428999"/>
            <a:ext cx="4968552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«Лесная аптека»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10 баллов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3"/>
            <a:ext cx="9036496" cy="2952328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000" b="1" dirty="0" smtClean="0">
                <a:latin typeface="Century Schoolbook" pitchFamily="18" charset="0"/>
              </a:rPr>
              <a:t>       Свежие листья этого  растения  используют как кровоостанавливающее, ранозаживляющее средство для лечения ушибов,  ран,  порезов. Индейцы называют это растение «следом белого человека».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5214950"/>
            <a:ext cx="2943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(Подорожник)</a:t>
            </a:r>
            <a:endParaRPr lang="ru-RU" sz="2800" b="1" dirty="0"/>
          </a:p>
        </p:txBody>
      </p:sp>
      <p:pic>
        <p:nvPicPr>
          <p:cNvPr id="5" name="Рисунок 4" descr="подорож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981626"/>
            <a:ext cx="4320480" cy="2876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772816"/>
            <a:ext cx="4474840" cy="1296144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b="1" dirty="0" smtClean="0">
                <a:latin typeface="Century Schoolbook" pitchFamily="18" charset="0"/>
              </a:rPr>
              <a:t>Назовите растение</a:t>
            </a:r>
          </a:p>
          <a:p>
            <a:pPr lvl="0" algn="ctr">
              <a:buNone/>
            </a:pPr>
            <a:r>
              <a:rPr lang="ru-RU" b="1" dirty="0" smtClean="0">
                <a:latin typeface="Century Schoolbook" pitchFamily="18" charset="0"/>
              </a:rPr>
              <a:t> на фото.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«Лесная аптека»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20 баллов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3861048"/>
            <a:ext cx="2271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(Зверобой)</a:t>
            </a:r>
            <a:endParaRPr lang="ru-RU" sz="2800" b="1" dirty="0"/>
          </a:p>
        </p:txBody>
      </p:sp>
      <p:pic>
        <p:nvPicPr>
          <p:cNvPr id="6" name="Рисунок 5" descr="зверобой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3"/>
            <a:ext cx="3888432" cy="518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Какое лекарственное растение называют «</a:t>
            </a:r>
            <a:r>
              <a:rPr lang="ru-RU" b="1" dirty="0" err="1" smtClean="0">
                <a:latin typeface="Century Schoolbook" pitchFamily="18" charset="0"/>
              </a:rPr>
              <a:t>мяун-трава</a:t>
            </a:r>
            <a:r>
              <a:rPr lang="ru-RU" b="1" dirty="0" smtClean="0">
                <a:latin typeface="Century Schoolbook" pitchFamily="18" charset="0"/>
              </a:rPr>
              <a:t>»?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«Лесная аптека»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30 баллов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212976"/>
            <a:ext cx="25779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(Валериана)</a:t>
            </a:r>
            <a:endParaRPr lang="ru-RU" sz="2800" b="1" dirty="0"/>
          </a:p>
        </p:txBody>
      </p:sp>
      <p:pic>
        <p:nvPicPr>
          <p:cNvPr id="7" name="Рисунок 6" descr="валериана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5148064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Назовите растение на фото»?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«Лесная аптека»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40 баллов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44208" y="3212976"/>
            <a:ext cx="17700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(Купена)</a:t>
            </a:r>
            <a:endParaRPr lang="ru-RU" sz="2800" b="1" dirty="0"/>
          </a:p>
        </p:txBody>
      </p:sp>
      <p:pic>
        <p:nvPicPr>
          <p:cNvPr id="7" name="Рисунок 6" descr="валериан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000013"/>
            <a:ext cx="5148064" cy="342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1"/>
            <a:ext cx="8856984" cy="3989039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2800" b="1" dirty="0" smtClean="0">
                <a:latin typeface="Century Schoolbook" pitchFamily="18" charset="0"/>
              </a:rPr>
              <a:t>         Кора  и листья этого невысокого раскидистого дерева содержат салициловую кислоту, поэтому  настои и отвары из них используются как жаропонижающее, бактерицидное и противовоспалительное средство. Кроме того, это растение содержит хинин и издавна применялось при лечении малярии.  Что это за растение?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«Лесная аптека»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50 баллов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6021288"/>
            <a:ext cx="1208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(Ива)</a:t>
            </a:r>
            <a:endParaRPr lang="ru-RU" sz="2800" b="1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84776" cy="1282154"/>
          </a:xfrm>
          <a:blipFill>
            <a:blip r:embed="rId2" cstate="print">
              <a:lum bright="60000"/>
            </a:blip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 – защитник»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10 баллов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161277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    Назовите песню, </a:t>
            </a:r>
            <a:r>
              <a:rPr lang="ru-RU" b="1" dirty="0" smtClean="0">
                <a:latin typeface="Century Schoolbook" pitchFamily="18" charset="0"/>
              </a:rPr>
              <a:t>которая стала гимном Брянской области. </a:t>
            </a:r>
            <a:endParaRPr lang="ru-RU" b="1" dirty="0" smtClean="0">
              <a:latin typeface="Century Schoolbook" pitchFamily="18" charset="0"/>
            </a:endParaRPr>
          </a:p>
          <a:p>
            <a:pPr lvl="0">
              <a:buNone/>
            </a:pPr>
            <a:endParaRPr lang="ru-RU" b="1" dirty="0" smtClean="0"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077072"/>
            <a:ext cx="608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None/>
            </a:pPr>
            <a:r>
              <a:rPr lang="ru-RU" sz="2800" dirty="0" smtClean="0">
                <a:latin typeface="Century Schoolbook" pitchFamily="18" charset="0"/>
              </a:rPr>
              <a:t>«Шумел сурово Брянский лес». 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В каждом секторе по пять вопросов разного уровня сложности. Сложность вопросов оценивается в баллах. Щелчок мыши по цифре на игровом поле открывает вопрос. Для проверки правильности ответа – щелкните еще раз по слайду (появится правильный ответ).</a:t>
            </a:r>
          </a:p>
          <a:p>
            <a:pPr algn="just"/>
            <a:r>
              <a:rPr lang="ru-RU" dirty="0" smtClean="0"/>
              <a:t>Нажатие на управляющую кнопку         возвращает на игровое поле.</a:t>
            </a:r>
          </a:p>
          <a:p>
            <a:pPr algn="just"/>
            <a:r>
              <a:rPr lang="ru-RU" dirty="0" smtClean="0"/>
              <a:t>Могут играть 2-3 человека, соревнуясь между собой. Если один игрок отвечает неправильно, право выбора вопроса переходит к другому игроку. Побеждает игрок, набравший наибольшее количество баллов.</a:t>
            </a:r>
          </a:p>
          <a:p>
            <a:endParaRPr lang="ru-RU" dirty="0"/>
          </a:p>
        </p:txBody>
      </p:sp>
      <p:sp>
        <p:nvSpPr>
          <p:cNvPr id="4" name="Управляющая кнопка: домой 3"/>
          <p:cNvSpPr/>
          <p:nvPr/>
        </p:nvSpPr>
        <p:spPr>
          <a:xfrm>
            <a:off x="6000760" y="3500438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2836911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       Как называется мемориальный комплекс, посвященный истории партизанского движения на </a:t>
            </a:r>
            <a:r>
              <a:rPr lang="ru-RU" b="1" dirty="0" err="1" smtClean="0">
                <a:latin typeface="Century Schoolbook" pitchFamily="18" charset="0"/>
              </a:rPr>
              <a:t>Брянщине</a:t>
            </a:r>
            <a:r>
              <a:rPr lang="ru-RU" b="1" dirty="0" smtClean="0">
                <a:latin typeface="Century Schoolbook" pitchFamily="18" charset="0"/>
              </a:rPr>
              <a:t>, расположенный неподалеку от Брянска.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84776" cy="1282154"/>
          </a:xfrm>
          <a:blipFill>
            <a:blip r:embed="rId2" cstate="print">
              <a:lum bright="60000"/>
            </a:blip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Лес – защитник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20 баллов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4653136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Century Schoolbook" pitchFamily="18" charset="0"/>
              </a:rPr>
              <a:t>«Партизанская поляна»</a:t>
            </a:r>
            <a:endParaRPr lang="ru-RU" sz="2800" b="1" dirty="0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47687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         Как  называли  леса в южной части </a:t>
            </a:r>
            <a:r>
              <a:rPr lang="ru-RU" b="1" dirty="0" err="1" smtClean="0">
                <a:latin typeface="Century Schoolbook" pitchFamily="18" charset="0"/>
              </a:rPr>
              <a:t>Клетнянского</a:t>
            </a:r>
            <a:r>
              <a:rPr lang="ru-RU" b="1" dirty="0" smtClean="0">
                <a:latin typeface="Century Schoolbook" pitchFamily="18" charset="0"/>
              </a:rPr>
              <a:t> </a:t>
            </a:r>
            <a:r>
              <a:rPr lang="ru-RU" b="1" dirty="0" smtClean="0">
                <a:latin typeface="Century Schoolbook" pitchFamily="18" charset="0"/>
              </a:rPr>
              <a:t>района</a:t>
            </a:r>
            <a:r>
              <a:rPr lang="ru-RU" b="1" dirty="0" smtClean="0">
                <a:latin typeface="Century Schoolbook" pitchFamily="18" charset="0"/>
              </a:rPr>
              <a:t>, где базировались многие партизанские соединения?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84776" cy="1282154"/>
          </a:xfrm>
          <a:blipFill>
            <a:blip r:embed="rId2" cstate="print">
              <a:lum bright="60000"/>
            </a:blip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 – защитник»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30 баллов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56176" y="4365104"/>
            <a:ext cx="2592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Century Schoolbook" pitchFamily="18" charset="0"/>
              </a:rPr>
              <a:t>«</a:t>
            </a:r>
            <a:r>
              <a:rPr lang="ru-RU" sz="3200" dirty="0" err="1" smtClean="0">
                <a:latin typeface="Century Schoolbook" pitchFamily="18" charset="0"/>
              </a:rPr>
              <a:t>Лесоград</a:t>
            </a:r>
            <a:r>
              <a:rPr lang="ru-RU" sz="3200" dirty="0" smtClean="0">
                <a:latin typeface="Century Schoolbook" pitchFamily="18" charset="0"/>
              </a:rPr>
              <a:t>»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3124943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 Назовите имя Дважды Героя Советского Союза, командира Черниговского партизанского соединения, которое с октября 1942 года  по январь 1943 года базировалось в </a:t>
            </a:r>
            <a:r>
              <a:rPr lang="ru-RU" b="1" dirty="0" err="1" smtClean="0">
                <a:latin typeface="Century Schoolbook" pitchFamily="18" charset="0"/>
              </a:rPr>
              <a:t>Клетнянских</a:t>
            </a:r>
            <a:r>
              <a:rPr lang="ru-RU" b="1" dirty="0" smtClean="0">
                <a:latin typeface="Century Schoolbook" pitchFamily="18" charset="0"/>
              </a:rPr>
              <a:t> лесах.  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84776" cy="1282154"/>
          </a:xfrm>
          <a:blipFill>
            <a:blip r:embed="rId2" cstate="print">
              <a:lum bright="60000"/>
            </a:blip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 – защитник»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40 баллов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157192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А.Ф. Федоров</a:t>
            </a:r>
            <a:endParaRPr lang="ru-RU" sz="2800" b="1" dirty="0"/>
          </a:p>
        </p:txBody>
      </p:sp>
      <p:pic>
        <p:nvPicPr>
          <p:cNvPr id="5" name="Рисунок 4" descr="федоров в тельче.jpg"/>
          <p:cNvPicPr>
            <a:picLocks noChangeAspect="1"/>
          </p:cNvPicPr>
          <p:nvPr/>
        </p:nvPicPr>
        <p:blipFill>
          <a:blip r:embed="rId3" cstate="print"/>
          <a:srcRect t="7872" b="8864"/>
          <a:stretch>
            <a:fillRect/>
          </a:stretch>
        </p:blipFill>
        <p:spPr>
          <a:xfrm>
            <a:off x="1547664" y="4625752"/>
            <a:ext cx="322093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1612776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      Какое растение использовали партизаны вместо ваты при  лечении ран?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984776" cy="1498178"/>
          </a:xfrm>
          <a:blipFill>
            <a:blip r:embed="rId2" cstate="print">
              <a:lum bright="60000"/>
            </a:blip>
            <a:stretch>
              <a:fillRect/>
            </a:stretch>
          </a:blipFill>
          <a:ln w="38100"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 – защитник»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50 баллов</a:t>
            </a:r>
            <a:endParaRPr lang="ru-RU"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68144" y="386104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Century Schoolbook" pitchFamily="18" charset="0"/>
              </a:rPr>
              <a:t>Мох   сфагнум</a:t>
            </a:r>
            <a:endParaRPr lang="ru-RU" sz="2800" b="1" dirty="0"/>
          </a:p>
        </p:txBody>
      </p:sp>
      <p:pic>
        <p:nvPicPr>
          <p:cNvPr id="6" name="Рисунок 5" descr="сфагнум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17032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1138138"/>
          </a:xfrm>
          <a:blipFill>
            <a:blip r:embed="rId2" cstate="print">
              <a:lum bright="55000"/>
            </a:blip>
            <a:stretch>
              <a:fillRect/>
            </a:stretch>
          </a:blip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«Заповедные леса </a:t>
            </a:r>
            <a:r>
              <a:rPr lang="ru-RU" sz="3200" b="1" dirty="0" err="1" smtClean="0">
                <a:latin typeface="Century Schoolbook" pitchFamily="18" charset="0"/>
              </a:rPr>
              <a:t>Брянщины</a:t>
            </a:r>
            <a:r>
              <a:rPr lang="ru-RU" sz="3200" b="1" dirty="0" smtClean="0">
                <a:latin typeface="Century Schoolbook" pitchFamily="18" charset="0"/>
              </a:rPr>
              <a:t>»</a:t>
            </a:r>
            <a:br>
              <a:rPr lang="ru-RU" sz="3200" b="1" dirty="0" smtClean="0">
                <a:latin typeface="Century Schoolbook" pitchFamily="18" charset="0"/>
              </a:rPr>
            </a:br>
            <a:r>
              <a:rPr lang="ru-RU" sz="3200" b="1" dirty="0" smtClean="0">
                <a:latin typeface="Century Schoolbook" pitchFamily="18" charset="0"/>
              </a:rPr>
              <a:t>10 баллов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52027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          Как называется заповедник в Брянской области, расположенный на территории </a:t>
            </a:r>
            <a:r>
              <a:rPr lang="ru-RU" b="1" dirty="0" err="1" smtClean="0">
                <a:latin typeface="Century Schoolbook" pitchFamily="18" charset="0"/>
              </a:rPr>
              <a:t>Суземского</a:t>
            </a:r>
            <a:r>
              <a:rPr lang="ru-RU" b="1" dirty="0" smtClean="0">
                <a:latin typeface="Century Schoolbook" pitchFamily="18" charset="0"/>
              </a:rPr>
              <a:t> и </a:t>
            </a:r>
            <a:r>
              <a:rPr lang="ru-RU" b="1" dirty="0" err="1" smtClean="0">
                <a:latin typeface="Century Schoolbook" pitchFamily="18" charset="0"/>
              </a:rPr>
              <a:t>Трубчевского</a:t>
            </a:r>
            <a:r>
              <a:rPr lang="ru-RU" b="1" dirty="0" smtClean="0">
                <a:latin typeface="Century Schoolbook" pitchFamily="18" charset="0"/>
              </a:rPr>
              <a:t> районов?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4653136"/>
            <a:ext cx="3206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«Брянский лес»</a:t>
            </a:r>
            <a:endParaRPr lang="ru-RU" sz="2800" b="1" dirty="0"/>
          </a:p>
        </p:txBody>
      </p:sp>
      <p:pic>
        <p:nvPicPr>
          <p:cNvPr id="5" name="Рисунок 4" descr="брянский лес 2.jpg"/>
          <p:cNvPicPr>
            <a:picLocks noChangeAspect="1"/>
          </p:cNvPicPr>
          <p:nvPr/>
        </p:nvPicPr>
        <p:blipFill>
          <a:blip r:embed="rId3" cstate="print"/>
          <a:srcRect l="45000"/>
          <a:stretch>
            <a:fillRect/>
          </a:stretch>
        </p:blipFill>
        <p:spPr>
          <a:xfrm>
            <a:off x="4860032" y="3501008"/>
            <a:ext cx="2520280" cy="3045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>
                <a:latin typeface="Century Schoolbook" pitchFamily="18" charset="0"/>
              </a:rPr>
              <a:t>           Какое название носит особо охраняемая природная территория, расположенная в </a:t>
            </a:r>
            <a:r>
              <a:rPr lang="ru-RU" dirty="0" err="1" smtClean="0">
                <a:latin typeface="Century Schoolbook" pitchFamily="18" charset="0"/>
              </a:rPr>
              <a:t>Клетнянском</a:t>
            </a:r>
            <a:r>
              <a:rPr lang="ru-RU" dirty="0" smtClean="0">
                <a:latin typeface="Century Schoolbook" pitchFamily="18" charset="0"/>
              </a:rPr>
              <a:t> и </a:t>
            </a:r>
            <a:r>
              <a:rPr lang="ru-RU" dirty="0" err="1" smtClean="0">
                <a:latin typeface="Century Schoolbook" pitchFamily="18" charset="0"/>
              </a:rPr>
              <a:t>Мглинском</a:t>
            </a:r>
            <a:r>
              <a:rPr lang="ru-RU" dirty="0" smtClean="0">
                <a:latin typeface="Century Schoolbook" pitchFamily="18" charset="0"/>
              </a:rPr>
              <a:t> районах?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1138138"/>
          </a:xfrm>
          <a:blipFill>
            <a:blip r:embed="rId2" cstate="print">
              <a:lum bright="55000"/>
            </a:blip>
            <a:stretch>
              <a:fillRect/>
            </a:stretch>
          </a:blip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«Заповедные леса </a:t>
            </a:r>
            <a:r>
              <a:rPr lang="ru-RU" sz="3200" b="1" dirty="0" err="1" smtClean="0">
                <a:latin typeface="Century Schoolbook" pitchFamily="18" charset="0"/>
              </a:rPr>
              <a:t>Брянщины</a:t>
            </a:r>
            <a:r>
              <a:rPr lang="ru-RU" sz="3200" b="1" dirty="0" smtClean="0">
                <a:latin typeface="Century Schoolbook" pitchFamily="18" charset="0"/>
              </a:rPr>
              <a:t>»</a:t>
            </a:r>
            <a:br>
              <a:rPr lang="ru-RU" sz="3200" b="1" dirty="0" smtClean="0">
                <a:latin typeface="Century Schoolbook" pitchFamily="18" charset="0"/>
              </a:rPr>
            </a:br>
            <a:r>
              <a:rPr lang="ru-RU" sz="3200" b="1" dirty="0" smtClean="0">
                <a:latin typeface="Century Schoolbook" pitchFamily="18" charset="0"/>
              </a:rPr>
              <a:t>20 баллов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4071942"/>
            <a:ext cx="4860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Century Schoolbook" pitchFamily="18" charset="0"/>
              </a:rPr>
              <a:t>Заказник «</a:t>
            </a:r>
            <a:r>
              <a:rPr lang="ru-RU" sz="2800" b="1" dirty="0" err="1" smtClean="0">
                <a:latin typeface="Century Schoolbook" pitchFamily="18" charset="0"/>
              </a:rPr>
              <a:t>Клетнянский</a:t>
            </a:r>
            <a:r>
              <a:rPr lang="ru-RU" sz="2800" b="1" dirty="0" smtClean="0">
                <a:latin typeface="Century Schoolbook" pitchFamily="18" charset="0"/>
              </a:rPr>
              <a:t>»</a:t>
            </a:r>
            <a:endParaRPr lang="ru-RU" sz="2800" b="1" dirty="0">
              <a:latin typeface="Century Schoolbook" pitchFamily="18" charset="0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7567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 Какое растение, занесенное в Красную книгу России и Брянской области, изображено на фотографии.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99592" y="188640"/>
            <a:ext cx="7715200" cy="1138138"/>
          </a:xfrm>
          <a:prstGeom prst="rect">
            <a:avLst/>
          </a:prstGeom>
          <a:blipFill>
            <a:blip r:embed="rId2" cstate="print">
              <a:lum bright="55000"/>
            </a:blip>
            <a:stretch>
              <a:fillRect/>
            </a:stretch>
          </a:blipFill>
          <a:ln w="38100">
            <a:solidFill>
              <a:schemeClr val="accent3">
                <a:lumMod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«Заповедные леса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Брянщины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»</a:t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30 баллов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20278" y="3356992"/>
            <a:ext cx="35237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sz="2800" b="1" dirty="0" smtClean="0">
                <a:latin typeface="Century Schoolbook" pitchFamily="18" charset="0"/>
              </a:rPr>
              <a:t>Венерин башмачок</a:t>
            </a:r>
          </a:p>
        </p:txBody>
      </p:sp>
      <p:pic>
        <p:nvPicPr>
          <p:cNvPr id="7" name="Рисунок 6" descr="венрин башмач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2996952"/>
            <a:ext cx="4944646" cy="370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  Дневная хищная птица, занесенная в Красную книгу России и Брянской области, которая обитает в долинах рек и питается, преимущественно, рыбой.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1138138"/>
          </a:xfrm>
          <a:blipFill>
            <a:blip r:embed="rId2" cstate="print">
              <a:lum bright="55000"/>
            </a:blip>
            <a:stretch>
              <a:fillRect/>
            </a:stretch>
          </a:blip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«Заповедные леса </a:t>
            </a:r>
            <a:r>
              <a:rPr lang="ru-RU" sz="3200" b="1" dirty="0" err="1" smtClean="0">
                <a:latin typeface="Century Schoolbook" pitchFamily="18" charset="0"/>
              </a:rPr>
              <a:t>Брянщины</a:t>
            </a:r>
            <a:r>
              <a:rPr lang="ru-RU" sz="3200" b="1" dirty="0" smtClean="0">
                <a:latin typeface="Century Schoolbook" pitchFamily="18" charset="0"/>
              </a:rPr>
              <a:t>»</a:t>
            </a:r>
            <a:br>
              <a:rPr lang="ru-RU" sz="3200" b="1" dirty="0" smtClean="0">
                <a:latin typeface="Century Schoolbook" pitchFamily="18" charset="0"/>
              </a:rPr>
            </a:br>
            <a:r>
              <a:rPr lang="ru-RU" sz="3200" b="1" dirty="0" smtClean="0">
                <a:latin typeface="Century Schoolbook" pitchFamily="18" charset="0"/>
              </a:rPr>
              <a:t>40 баллов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00892" y="4357694"/>
            <a:ext cx="102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Century Schoolbook" pitchFamily="18" charset="0"/>
              </a:rPr>
              <a:t>(Скопа)</a:t>
            </a:r>
            <a:endParaRPr lang="ru-RU" dirty="0"/>
          </a:p>
        </p:txBody>
      </p:sp>
      <p:pic>
        <p:nvPicPr>
          <p:cNvPr id="6" name="Рисунок 5" descr="скопа.jpg"/>
          <p:cNvPicPr>
            <a:picLocks noChangeAspect="1"/>
          </p:cNvPicPr>
          <p:nvPr/>
        </p:nvPicPr>
        <p:blipFill>
          <a:blip r:embed="rId3" cstate="print"/>
          <a:srcRect t="6631" b="9383"/>
          <a:stretch>
            <a:fillRect/>
          </a:stretch>
        </p:blipFill>
        <p:spPr>
          <a:xfrm>
            <a:off x="323528" y="3920884"/>
            <a:ext cx="5040560" cy="2820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1108720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Century Schoolbook" pitchFamily="18" charset="0"/>
              </a:rPr>
              <a:t>        Какое животное изображено на фотографии? 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15200" cy="1138138"/>
          </a:xfrm>
          <a:blipFill>
            <a:blip r:embed="rId2" cstate="print">
              <a:lum bright="55000"/>
            </a:blip>
            <a:stretch>
              <a:fillRect/>
            </a:stretch>
          </a:blipFill>
          <a:ln w="38100">
            <a:solidFill>
              <a:schemeClr val="accent3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«Заповедные леса </a:t>
            </a:r>
            <a:r>
              <a:rPr lang="ru-RU" sz="3200" b="1" dirty="0" err="1" smtClean="0">
                <a:latin typeface="Century Schoolbook" pitchFamily="18" charset="0"/>
              </a:rPr>
              <a:t>Брянщины</a:t>
            </a:r>
            <a:r>
              <a:rPr lang="ru-RU" sz="3200" b="1" dirty="0" smtClean="0">
                <a:latin typeface="Century Schoolbook" pitchFamily="18" charset="0"/>
              </a:rPr>
              <a:t>»</a:t>
            </a:r>
            <a:br>
              <a:rPr lang="ru-RU" sz="3200" b="1" dirty="0" smtClean="0">
                <a:latin typeface="Century Schoolbook" pitchFamily="18" charset="0"/>
              </a:rPr>
            </a:br>
            <a:r>
              <a:rPr lang="ru-RU" sz="3200" b="1" dirty="0" smtClean="0">
                <a:latin typeface="Century Schoolbook" pitchFamily="18" charset="0"/>
              </a:rPr>
              <a:t>50 баллов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16216" y="3717032"/>
            <a:ext cx="23567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entury Schoolbook" pitchFamily="18" charset="0"/>
              </a:rPr>
              <a:t>Выхухоль</a:t>
            </a:r>
            <a:endParaRPr lang="ru-RU" sz="3200" b="1" dirty="0"/>
          </a:p>
        </p:txBody>
      </p:sp>
      <p:pic>
        <p:nvPicPr>
          <p:cNvPr id="6" name="Рисунок 5" descr="выхухол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492896"/>
            <a:ext cx="6144683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Century Schoolbook" pitchFamily="18" charset="0"/>
              </a:rPr>
              <a:t>Выберите сектор и вопрос</a:t>
            </a:r>
            <a:endParaRPr lang="ru-RU" sz="3600" dirty="0">
              <a:latin typeface="Century Schoolbook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49309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826768"/>
                <a:gridCol w="864096"/>
                <a:gridCol w="936104"/>
                <a:gridCol w="864096"/>
                <a:gridCol w="864096"/>
                <a:gridCol w="874440"/>
              </a:tblGrid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entury Schoolbook" pitchFamily="18" charset="0"/>
                        </a:rPr>
                        <a:t>Тайны леса</a:t>
                      </a:r>
                      <a:endParaRPr lang="ru-RU" sz="26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entury Schoolbook" pitchFamily="18" charset="0"/>
                        </a:rPr>
                        <a:t>Лесные жители</a:t>
                      </a:r>
                      <a:endParaRPr lang="ru-RU" sz="26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entury Schoolbook" pitchFamily="18" charset="0"/>
                        </a:rPr>
                        <a:t>Лесная аптека</a:t>
                      </a:r>
                      <a:endParaRPr lang="ru-RU" sz="26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entury Schoolbook" pitchFamily="18" charset="0"/>
                        </a:rPr>
                        <a:t>Лес-защитник</a:t>
                      </a:r>
                      <a:endParaRPr lang="ru-RU" sz="26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</a:tr>
              <a:tr h="898619"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latin typeface="Century Schoolbook" pitchFamily="18" charset="0"/>
                        </a:rPr>
                        <a:t>Заповедные леса </a:t>
                      </a:r>
                      <a:r>
                        <a:rPr lang="ru-RU" sz="2600" b="1" dirty="0" err="1" smtClean="0">
                          <a:latin typeface="Century Schoolbook" pitchFamily="18" charset="0"/>
                        </a:rPr>
                        <a:t>Брянщины</a:t>
                      </a:r>
                      <a:endParaRPr lang="ru-RU" sz="2600" b="1" dirty="0">
                        <a:latin typeface="Century Schoolbook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Century Schoolbook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4357686" y="171448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" action="ppaction://hlinksldjump"/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>
            <a:hlinkClick r:id="rId3" action="ppaction://hlinksldjump"/>
          </p:cNvPr>
          <p:cNvSpPr/>
          <p:nvPr/>
        </p:nvSpPr>
        <p:spPr>
          <a:xfrm>
            <a:off x="4357686" y="264318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3" action="ppaction://hlinksldjump"/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4429124" y="350043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4" action="ppaction://hlinksldjump"/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4357686" y="442913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5" action="ppaction://hlinksldjump"/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>
            <a:hlinkClick r:id="rId3" action="ppaction://hlinksldjump"/>
          </p:cNvPr>
          <p:cNvSpPr/>
          <p:nvPr/>
        </p:nvSpPr>
        <p:spPr>
          <a:xfrm>
            <a:off x="4357686" y="528638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6" action="ppaction://hlinksldjump"/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>
            <a:hlinkClick r:id="rId3" action="ppaction://hlinksldjump"/>
          </p:cNvPr>
          <p:cNvSpPr/>
          <p:nvPr/>
        </p:nvSpPr>
        <p:spPr>
          <a:xfrm>
            <a:off x="5286380" y="171448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7" action="ppaction://hlinksldjump"/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Овал 10">
            <a:hlinkClick r:id="rId3" action="ppaction://hlinksldjump"/>
          </p:cNvPr>
          <p:cNvSpPr/>
          <p:nvPr/>
        </p:nvSpPr>
        <p:spPr>
          <a:xfrm>
            <a:off x="5214942" y="264318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8" action="ppaction://hlinksldjump"/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>
            <a:hlinkClick r:id="rId3" action="ppaction://hlinksldjump"/>
          </p:cNvPr>
          <p:cNvSpPr/>
          <p:nvPr/>
        </p:nvSpPr>
        <p:spPr>
          <a:xfrm>
            <a:off x="5286380" y="350043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9" action="ppaction://hlinksldjump"/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3" name="Овал 12">
            <a:hlinkClick r:id="rId3" action="ppaction://hlinksldjump"/>
          </p:cNvPr>
          <p:cNvSpPr/>
          <p:nvPr/>
        </p:nvSpPr>
        <p:spPr>
          <a:xfrm>
            <a:off x="5286380" y="442913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0" action="ppaction://hlinksldjump"/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4" name="Овал 13">
            <a:hlinkClick r:id="rId3" action="ppaction://hlinksldjump"/>
          </p:cNvPr>
          <p:cNvSpPr/>
          <p:nvPr/>
        </p:nvSpPr>
        <p:spPr>
          <a:xfrm>
            <a:off x="5286380" y="528638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1" action="ppaction://hlinksldjump"/>
              </a:rPr>
              <a:t>20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hlinkClick r:id="rId3" action="ppaction://hlinksldjump"/>
          </p:cNvPr>
          <p:cNvSpPr/>
          <p:nvPr/>
        </p:nvSpPr>
        <p:spPr>
          <a:xfrm>
            <a:off x="6143636" y="5357826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2" action="ppaction://hlinksldjump"/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Овал 15">
            <a:hlinkClick r:id="rId3" action="ppaction://hlinksldjump"/>
          </p:cNvPr>
          <p:cNvSpPr/>
          <p:nvPr/>
        </p:nvSpPr>
        <p:spPr>
          <a:xfrm>
            <a:off x="6143636" y="442913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3" action="ppaction://hlinksldjump"/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Овал 16">
            <a:hlinkClick r:id="rId3" action="ppaction://hlinksldjump"/>
          </p:cNvPr>
          <p:cNvSpPr/>
          <p:nvPr/>
        </p:nvSpPr>
        <p:spPr>
          <a:xfrm>
            <a:off x="6143636" y="350043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4" action="ppaction://hlinksldjump"/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Овал 17">
            <a:hlinkClick r:id="rId3" action="ppaction://hlinksldjump"/>
          </p:cNvPr>
          <p:cNvSpPr/>
          <p:nvPr/>
        </p:nvSpPr>
        <p:spPr>
          <a:xfrm>
            <a:off x="6143636" y="264318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5" action="ppaction://hlinksldjump"/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Овал 18">
            <a:hlinkClick r:id="rId3" action="ppaction://hlinksldjump"/>
          </p:cNvPr>
          <p:cNvSpPr/>
          <p:nvPr/>
        </p:nvSpPr>
        <p:spPr>
          <a:xfrm>
            <a:off x="6143636" y="171448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6" action="ppaction://hlinksldjump"/>
              </a:rPr>
              <a:t>30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Овал 19">
            <a:hlinkClick r:id="rId3" action="ppaction://hlinksldjump"/>
          </p:cNvPr>
          <p:cNvSpPr/>
          <p:nvPr/>
        </p:nvSpPr>
        <p:spPr>
          <a:xfrm>
            <a:off x="7000892" y="5357826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7" action="ppaction://hlinksldjump"/>
              </a:rPr>
              <a:t>40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Овал 20">
            <a:hlinkClick r:id="rId3" action="ppaction://hlinksldjump"/>
          </p:cNvPr>
          <p:cNvSpPr/>
          <p:nvPr/>
        </p:nvSpPr>
        <p:spPr>
          <a:xfrm>
            <a:off x="7000892" y="442913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8" action="ppaction://hlinksldjump"/>
              </a:rPr>
              <a:t>40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Овал 21">
            <a:hlinkClick r:id="rId3" action="ppaction://hlinksldjump"/>
          </p:cNvPr>
          <p:cNvSpPr/>
          <p:nvPr/>
        </p:nvSpPr>
        <p:spPr>
          <a:xfrm>
            <a:off x="7000892" y="350043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19" action="ppaction://hlinksldjump"/>
              </a:rPr>
              <a:t>40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Овал 22">
            <a:hlinkClick r:id="rId3" action="ppaction://hlinksldjump"/>
          </p:cNvPr>
          <p:cNvSpPr/>
          <p:nvPr/>
        </p:nvSpPr>
        <p:spPr>
          <a:xfrm>
            <a:off x="7000892" y="264318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0" action="ppaction://hlinksldjump"/>
              </a:rPr>
              <a:t>40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Овал 23">
            <a:hlinkClick r:id="rId3" action="ppaction://hlinksldjump"/>
          </p:cNvPr>
          <p:cNvSpPr/>
          <p:nvPr/>
        </p:nvSpPr>
        <p:spPr>
          <a:xfrm>
            <a:off x="7072330" y="171448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1" action="ppaction://hlinksldjump"/>
              </a:rPr>
              <a:t>40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Овал 24">
            <a:hlinkClick r:id="rId3" action="ppaction://hlinksldjump"/>
          </p:cNvPr>
          <p:cNvSpPr/>
          <p:nvPr/>
        </p:nvSpPr>
        <p:spPr>
          <a:xfrm>
            <a:off x="7858148" y="5357826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2" action="ppaction://hlinksldjump"/>
              </a:rPr>
              <a:t>50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Овал 25">
            <a:hlinkClick r:id="rId3" action="ppaction://hlinksldjump"/>
          </p:cNvPr>
          <p:cNvSpPr/>
          <p:nvPr/>
        </p:nvSpPr>
        <p:spPr>
          <a:xfrm>
            <a:off x="7929586" y="442913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3" action="ppaction://hlinksldjump"/>
              </a:rPr>
              <a:t>50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Овал 26">
            <a:hlinkClick r:id="rId3" action="ppaction://hlinksldjump"/>
          </p:cNvPr>
          <p:cNvSpPr/>
          <p:nvPr/>
        </p:nvSpPr>
        <p:spPr>
          <a:xfrm>
            <a:off x="7858148" y="350043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4" action="ppaction://hlinksldjump"/>
              </a:rPr>
              <a:t>50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Овал 27">
            <a:hlinkClick r:id="rId3" action="ppaction://hlinksldjump"/>
          </p:cNvPr>
          <p:cNvSpPr/>
          <p:nvPr/>
        </p:nvSpPr>
        <p:spPr>
          <a:xfrm>
            <a:off x="7858148" y="2643182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5" action="ppaction://hlinksldjump"/>
              </a:rPr>
              <a:t>50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Овал 28">
            <a:hlinkClick r:id="rId3" action="ppaction://hlinksldjump"/>
          </p:cNvPr>
          <p:cNvSpPr/>
          <p:nvPr/>
        </p:nvSpPr>
        <p:spPr>
          <a:xfrm>
            <a:off x="7929586" y="1714488"/>
            <a:ext cx="714380" cy="64294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rId26" action="ppaction://hlinksldjump"/>
              </a:rPr>
              <a:t>50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>
              <a:lum bright="4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«Тайны леса»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i="1" dirty="0" smtClean="0">
                <a:latin typeface="Century Schoolbook" pitchFamily="18" charset="0"/>
              </a:rPr>
              <a:t>10 баллов</a:t>
            </a:r>
            <a:endParaRPr lang="ru-RU" sz="3600" b="1" i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2520279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600" b="1" dirty="0" smtClean="0">
                <a:latin typeface="Century Schoolbook" pitchFamily="18" charset="0"/>
              </a:rPr>
              <a:t>           Отгадайте </a:t>
            </a:r>
            <a:r>
              <a:rPr lang="ru-RU" sz="3600" b="1" dirty="0">
                <a:latin typeface="Century Schoolbook" pitchFamily="18" charset="0"/>
              </a:rPr>
              <a:t>загадку «Весной веселит, летом холодит, осенью питает, зимой согревает». 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644008" y="4509120"/>
            <a:ext cx="396044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(Лес, дерево)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blipFill>
            <a:blip r:embed="rId2" cstate="print">
              <a:lum bright="4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«Тайны леса»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i="1" dirty="0">
                <a:latin typeface="Century Schoolbook" pitchFamily="18" charset="0"/>
              </a:rPr>
              <a:t>2</a:t>
            </a:r>
            <a:r>
              <a:rPr lang="ru-RU" sz="3600" b="1" i="1" dirty="0" smtClean="0">
                <a:latin typeface="Century Schoolbook" pitchFamily="18" charset="0"/>
              </a:rPr>
              <a:t>0 баллов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28083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000" dirty="0" smtClean="0">
                <a:latin typeface="Century Schoolbook" pitchFamily="18" charset="0"/>
              </a:rPr>
              <a:t>       </a:t>
            </a:r>
            <a:r>
              <a:rPr lang="ru-RU" sz="4000" b="1" dirty="0" smtClean="0">
                <a:latin typeface="Century Schoolbook" pitchFamily="18" charset="0"/>
              </a:rPr>
              <a:t>Как </a:t>
            </a:r>
            <a:r>
              <a:rPr lang="ru-RU" sz="4000" b="1" dirty="0">
                <a:latin typeface="Century Schoolbook" pitchFamily="18" charset="0"/>
              </a:rPr>
              <a:t>называется лесная зона, в которой расположена Брянская область?  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331640" y="4437112"/>
            <a:ext cx="7653536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   (</a:t>
            </a: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Хвойно-широколиственных или  смешанных лесов</a:t>
            </a:r>
            <a:r>
              <a:rPr lang="ru-RU" sz="4000" i="1" dirty="0" smtClean="0">
                <a:latin typeface="Century Schoolbook" pitchFamily="18" charset="0"/>
              </a:rPr>
              <a:t>)</a:t>
            </a:r>
            <a:endParaRPr kumimoji="0" lang="ru-RU" sz="40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Schoolbook" pitchFamily="18" charset="0"/>
              <a:ea typeface="+mn-ea"/>
              <a:cs typeface="+mn-cs"/>
            </a:endParaRP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240486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4400" b="1" dirty="0" smtClean="0">
                <a:latin typeface="Century Schoolbook" pitchFamily="18" charset="0"/>
              </a:rPr>
              <a:t>    Какая </a:t>
            </a:r>
            <a:r>
              <a:rPr lang="ru-RU" sz="4400" b="1" dirty="0">
                <a:latin typeface="Century Schoolbook" pitchFamily="18" charset="0"/>
              </a:rPr>
              <a:t>лесная зона России занимает наибольшую </a:t>
            </a:r>
            <a:r>
              <a:rPr lang="ru-RU" sz="4400" b="1" dirty="0" smtClean="0">
                <a:latin typeface="Century Schoolbook" pitchFamily="18" charset="0"/>
              </a:rPr>
              <a:t>площадь</a:t>
            </a:r>
            <a:r>
              <a:rPr lang="ru-RU" sz="4400" b="1" dirty="0">
                <a:latin typeface="Century Schoolbook" pitchFamily="18" charset="0"/>
              </a:rPr>
              <a:t>?</a:t>
            </a:r>
            <a:r>
              <a:rPr lang="ru-RU" sz="4400" b="1" dirty="0" smtClean="0">
                <a:latin typeface="Century Schoolbook" pitchFamily="18" charset="0"/>
              </a:rPr>
              <a:t> </a:t>
            </a:r>
            <a:endParaRPr lang="ru-RU" sz="4400" b="1" dirty="0">
              <a:latin typeface="Century Schoolbook" pitchFamily="18" charset="0"/>
            </a:endParaRPr>
          </a:p>
          <a:p>
            <a:endParaRPr lang="ru-RU" sz="4400" b="1" dirty="0">
              <a:latin typeface="Century Schoolbook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11960" y="4005064"/>
            <a:ext cx="4618856" cy="892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n-ea"/>
                <a:cs typeface="+mn-cs"/>
              </a:rPr>
              <a:t>(Тайга)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blipFill>
            <a:blip r:embed="rId2" cstate="print">
              <a:lum bright="4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«Тайны леса»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i="1" dirty="0" smtClean="0">
                <a:latin typeface="Century Schoolbook" pitchFamily="18" charset="0"/>
              </a:rPr>
              <a:t>30 баллов</a:t>
            </a:r>
            <a:endParaRPr lang="ru-RU" sz="3600" b="1" i="1" dirty="0">
              <a:latin typeface="Century Schoolbook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8280920" cy="2664296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ru-RU" sz="4000" b="1" dirty="0" smtClean="0">
                <a:latin typeface="Century Schoolbook" pitchFamily="18" charset="0"/>
              </a:rPr>
              <a:t>Какое </a:t>
            </a:r>
            <a:r>
              <a:rPr lang="ru-RU" sz="4000" b="1" dirty="0">
                <a:latin typeface="Century Schoolbook" pitchFamily="18" charset="0"/>
              </a:rPr>
              <a:t>дерево наших лесов является самым  распространенным в мире лиственным </a:t>
            </a:r>
            <a:r>
              <a:rPr lang="ru-RU" sz="4000" b="1" dirty="0" smtClean="0">
                <a:latin typeface="Century Schoolbook" pitchFamily="18" charset="0"/>
              </a:rPr>
              <a:t>деревом? </a:t>
            </a:r>
            <a:endParaRPr lang="ru-RU" sz="4000" b="1" dirty="0">
              <a:latin typeface="Century Schoolbook" pitchFamily="18" charset="0"/>
            </a:endParaRPr>
          </a:p>
          <a:p>
            <a:pPr>
              <a:buNone/>
            </a:pPr>
            <a:endParaRPr lang="ru-RU" sz="4000" b="1" dirty="0">
              <a:latin typeface="Century Schoolbook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0" y="4077072"/>
            <a:ext cx="43308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(Береза)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blipFill>
            <a:blip r:embed="rId2" cstate="print">
              <a:lum bright="4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«Тайны леса»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i="1" dirty="0" smtClean="0">
                <a:latin typeface="Century Schoolbook" pitchFamily="18" charset="0"/>
              </a:rPr>
              <a:t>40 баллов</a:t>
            </a:r>
            <a:endParaRPr lang="ru-RU" sz="3600" b="1" i="1" dirty="0">
              <a:latin typeface="Century Schoolbook" pitchFamily="18" charset="0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2348880"/>
            <a:ext cx="5580112" cy="216024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400" b="1" dirty="0" smtClean="0">
                <a:latin typeface="Century Schoolbook" pitchFamily="18" charset="0"/>
              </a:rPr>
              <a:t>       Определите </a:t>
            </a:r>
            <a:r>
              <a:rPr lang="ru-RU" sz="4400" b="1" dirty="0">
                <a:latin typeface="Century Schoolbook" pitchFamily="18" charset="0"/>
              </a:rPr>
              <a:t>дерево по листу.  </a:t>
            </a:r>
          </a:p>
          <a:p>
            <a:endParaRPr lang="ru-RU" sz="4400" dirty="0">
              <a:latin typeface="Century Schoolbook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96136" y="4941168"/>
            <a:ext cx="2962672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itchFamily="18" charset="0"/>
                <a:ea typeface="+mj-ea"/>
                <a:cs typeface="+mj-cs"/>
              </a:rPr>
              <a:t>(Вяз)</a:t>
            </a:r>
            <a:endParaRPr kumimoji="0" lang="ru-RU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blipFill>
            <a:blip r:embed="rId2" cstate="print">
              <a:lum bright="40000"/>
            </a:blip>
            <a:stretch>
              <a:fillRect/>
            </a:stretch>
          </a:blip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«Тайны леса»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i="1" dirty="0" smtClean="0">
                <a:latin typeface="Century Schoolbook" pitchFamily="18" charset="0"/>
              </a:rPr>
              <a:t>50 баллов</a:t>
            </a:r>
            <a:endParaRPr lang="ru-RU" sz="3600" b="1" i="1" dirty="0">
              <a:latin typeface="Century Schoolbook" pitchFamily="18" charset="0"/>
            </a:endParaRPr>
          </a:p>
        </p:txBody>
      </p:sp>
      <p:pic>
        <p:nvPicPr>
          <p:cNvPr id="37890" name="Picture 2" descr="https://cdn.pixabay.com/photo/2015/06/03/11/10/elm-796302_1280.jpg"/>
          <p:cNvPicPr>
            <a:picLocks noChangeAspect="1" noChangeArrowheads="1"/>
          </p:cNvPicPr>
          <p:nvPr/>
        </p:nvPicPr>
        <p:blipFill>
          <a:blip r:embed="rId3" cstate="print"/>
          <a:srcRect t="4294"/>
          <a:stretch>
            <a:fillRect/>
          </a:stretch>
        </p:blipFill>
        <p:spPr bwMode="auto">
          <a:xfrm>
            <a:off x="323528" y="1556792"/>
            <a:ext cx="3528392" cy="508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Управляющая кнопка: домой 6">
            <a:hlinkClick r:id="rId4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blipFill>
            <a:blip r:embed="rId2" cstate="print">
              <a:lum bright="50000"/>
            </a:blip>
            <a:stretch>
              <a:fillRect/>
            </a:stretch>
          </a:blipFill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r>
              <a:rPr lang="ru-RU" sz="3600" b="1" dirty="0" smtClean="0">
                <a:latin typeface="Century Schoolbook" pitchFamily="18" charset="0"/>
              </a:rPr>
              <a:t>«Лесные жители»</a:t>
            </a:r>
            <a:br>
              <a:rPr lang="ru-RU" sz="3600" b="1" dirty="0" smtClean="0">
                <a:latin typeface="Century Schoolbook" pitchFamily="18" charset="0"/>
              </a:rPr>
            </a:br>
            <a:r>
              <a:rPr lang="ru-RU" sz="3600" b="1" dirty="0" smtClean="0">
                <a:latin typeface="Century Schoolbook" pitchFamily="18" charset="0"/>
              </a:rPr>
              <a:t>10 баллов </a:t>
            </a:r>
            <a:endParaRPr lang="ru-RU" sz="3600" b="1" dirty="0"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420888"/>
            <a:ext cx="8229600" cy="14687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4000" b="1" dirty="0" smtClean="0">
                <a:latin typeface="Century Schoolbook" pitchFamily="18" charset="0"/>
              </a:rPr>
              <a:t> Отгадайте </a:t>
            </a:r>
            <a:r>
              <a:rPr lang="ru-RU" sz="4000" b="1" dirty="0">
                <a:latin typeface="Century Schoolbook" pitchFamily="18" charset="0"/>
              </a:rPr>
              <a:t>загадку. </a:t>
            </a:r>
            <a:endParaRPr lang="ru-RU" sz="4000" b="1" dirty="0" smtClean="0">
              <a:latin typeface="Century Schoolbook" pitchFamily="18" charset="0"/>
            </a:endParaRPr>
          </a:p>
          <a:p>
            <a:pPr lvl="0">
              <a:buNone/>
            </a:pPr>
            <a:r>
              <a:rPr lang="ru-RU" sz="4000" b="1" dirty="0" smtClean="0">
                <a:latin typeface="Century Schoolbook" pitchFamily="18" charset="0"/>
              </a:rPr>
              <a:t> </a:t>
            </a:r>
            <a:r>
              <a:rPr lang="ru-RU" sz="4000" b="1" dirty="0">
                <a:latin typeface="Century Schoolbook" pitchFamily="18" charset="0"/>
              </a:rPr>
              <a:t>Одна нога, и та без сапога. </a:t>
            </a:r>
          </a:p>
          <a:p>
            <a:endParaRPr lang="ru-RU" sz="4000" b="1" dirty="0"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0232" y="4941168"/>
            <a:ext cx="19175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latin typeface="Century Schoolbook" pitchFamily="18" charset="0"/>
              </a:rPr>
              <a:t>(Гриб)</a:t>
            </a:r>
            <a:endParaRPr lang="ru-RU" sz="4000" b="1" i="1" dirty="0"/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100392" y="5949280"/>
            <a:ext cx="64807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735</Words>
  <Application>Microsoft Office PowerPoint</Application>
  <PresentationFormat>Экран (4:3)</PresentationFormat>
  <Paragraphs>119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Интеллектуально-познавательная игра для учащихся 5-7 классов</vt:lpstr>
      <vt:lpstr>ПРАВИЛА ИГРЫ</vt:lpstr>
      <vt:lpstr>Выберите сектор и вопрос</vt:lpstr>
      <vt:lpstr>«Тайны леса» 10 баллов</vt:lpstr>
      <vt:lpstr>«Тайны леса» 20 баллов</vt:lpstr>
      <vt:lpstr>«Тайны леса» 30 баллов</vt:lpstr>
      <vt:lpstr>«Тайны леса» 40 баллов</vt:lpstr>
      <vt:lpstr>«Тайны леса» 50 баллов</vt:lpstr>
      <vt:lpstr>«Лесные жители» 10 баллов </vt:lpstr>
      <vt:lpstr>«Лесные жители» 20 баллов </vt:lpstr>
      <vt:lpstr>«Лесные жители» 30 баллов </vt:lpstr>
      <vt:lpstr>«Лесные жители» 40 баллов </vt:lpstr>
      <vt:lpstr>«Лесные жители» 50 баллов </vt:lpstr>
      <vt:lpstr>«Лесная аптека» 10 баллов</vt:lpstr>
      <vt:lpstr>«Лесная аптека» 20 баллов</vt:lpstr>
      <vt:lpstr>«Лесная аптека» 30 баллов</vt:lpstr>
      <vt:lpstr>«Лесная аптека» 40 баллов</vt:lpstr>
      <vt:lpstr>«Лесная аптека» 50 баллов</vt:lpstr>
      <vt:lpstr>«Лес – защитник» 10 баллов</vt:lpstr>
      <vt:lpstr>Лес – защитник 20 баллов</vt:lpstr>
      <vt:lpstr>«Лес – защитник» 30 баллов</vt:lpstr>
      <vt:lpstr>«Лес – защитник» 40 баллов</vt:lpstr>
      <vt:lpstr>«Лес – защитник» 50 баллов</vt:lpstr>
      <vt:lpstr>«Заповедные леса Брянщины» 10 баллов</vt:lpstr>
      <vt:lpstr>«Заповедные леса Брянщины» 20 баллов</vt:lpstr>
      <vt:lpstr>Слайд 26</vt:lpstr>
      <vt:lpstr>«Заповедные леса Брянщины» 40 баллов</vt:lpstr>
      <vt:lpstr>«Заповедные леса Брянщины» 50 баллов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Зинаида</dc:creator>
  <cp:lastModifiedBy>я</cp:lastModifiedBy>
  <cp:revision>48</cp:revision>
  <dcterms:created xsi:type="dcterms:W3CDTF">2020-02-23T14:56:48Z</dcterms:created>
  <dcterms:modified xsi:type="dcterms:W3CDTF">2020-06-15T11:07:03Z</dcterms:modified>
</cp:coreProperties>
</file>